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412" r:id="rId3"/>
    <p:sldId id="416" r:id="rId4"/>
    <p:sldId id="257" r:id="rId5"/>
    <p:sldId id="417" r:id="rId6"/>
    <p:sldId id="418" r:id="rId7"/>
    <p:sldId id="419" r:id="rId8"/>
    <p:sldId id="414" r:id="rId9"/>
    <p:sldId id="420" r:id="rId10"/>
    <p:sldId id="407" r:id="rId11"/>
    <p:sldId id="415" r:id="rId12"/>
    <p:sldId id="422" r:id="rId13"/>
    <p:sldId id="425" r:id="rId14"/>
    <p:sldId id="426" r:id="rId15"/>
    <p:sldId id="427" r:id="rId16"/>
    <p:sldId id="505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04" r:id="rId27"/>
    <p:sldId id="501" r:id="rId28"/>
    <p:sldId id="516" r:id="rId29"/>
    <p:sldId id="497" r:id="rId30"/>
    <p:sldId id="518" r:id="rId31"/>
    <p:sldId id="490" r:id="rId32"/>
    <p:sldId id="492" r:id="rId33"/>
    <p:sldId id="491" r:id="rId34"/>
    <p:sldId id="305" r:id="rId35"/>
    <p:sldId id="493" r:id="rId36"/>
    <p:sldId id="494" r:id="rId37"/>
    <p:sldId id="495" r:id="rId38"/>
    <p:sldId id="496" r:id="rId39"/>
    <p:sldId id="484" r:id="rId40"/>
    <p:sldId id="482" r:id="rId41"/>
    <p:sldId id="485" r:id="rId42"/>
    <p:sldId id="487" r:id="rId43"/>
    <p:sldId id="486" r:id="rId44"/>
    <p:sldId id="488" r:id="rId45"/>
    <p:sldId id="519" r:id="rId46"/>
    <p:sldId id="483" r:id="rId47"/>
    <p:sldId id="489" r:id="rId48"/>
    <p:sldId id="306" r:id="rId49"/>
    <p:sldId id="52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85"/>
    <p:restoredTop sz="85979"/>
  </p:normalViewPr>
  <p:slideViewPr>
    <p:cSldViewPr snapToGrid="0">
      <p:cViewPr varScale="1">
        <p:scale>
          <a:sx n="129" d="100"/>
          <a:sy n="129" d="100"/>
        </p:scale>
        <p:origin x="22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1" d="100"/>
          <a:sy n="171" d="100"/>
        </p:scale>
        <p:origin x="53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afafbecf06c2a3bc" providerId="LiveId" clId="{44495D13-5017-BF48-AF0D-D9A2C989BD9C}"/>
    <pc:docChg chg="custSel addSld modSld">
      <pc:chgData name="Yuxin Chen" userId="afafbecf06c2a3bc" providerId="LiveId" clId="{44495D13-5017-BF48-AF0D-D9A2C989BD9C}" dt="2020-01-02T21:27:22.983" v="24" actId="680"/>
      <pc:docMkLst>
        <pc:docMk/>
      </pc:docMkLst>
      <pc:sldChg chg="addSp delSp new">
        <pc:chgData name="Yuxin Chen" userId="afafbecf06c2a3bc" providerId="LiveId" clId="{44495D13-5017-BF48-AF0D-D9A2C989BD9C}" dt="2020-01-02T21:26:28.945" v="23"/>
        <pc:sldMkLst>
          <pc:docMk/>
          <pc:sldMk cId="396786028" sldId="257"/>
        </pc:sldMkLst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4" creationId="{D76DEE29-B05A-D246-8346-D80E8FD3A3AE}"/>
          </ac:inkMkLst>
        </pc:inkChg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5" creationId="{885439BE-91FB-F343-8225-23820862A790}"/>
          </ac:inkMkLst>
        </pc:inkChg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6" creationId="{FC968A03-24BB-1745-92D3-11A56573FDE0}"/>
          </ac:inkMkLst>
        </pc:inkChg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7" creationId="{612ADD00-9A66-3846-8B7C-362DFADB63E6}"/>
          </ac:inkMkLst>
        </pc:inkChg>
        <pc:inkChg chg="add reco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8" creationId="{6A5EA474-6AD1-0D47-ACE8-61D075CA64EA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0" creationId="{7B76854C-C95D-E544-9ACC-A49DE716B342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1" creationId="{AA61D1F3-3636-C940-978C-8C20367086EE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2" creationId="{0537BFE7-D8A2-A048-A3C1-C70BE24E4BAB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3" creationId="{D4BC54BA-F3D9-6148-B68A-5410B3112214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4" creationId="{F0710ADD-9AA0-574E-B78B-F89FAF9C1902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5" creationId="{3CB006A6-0B29-8446-8681-87E7D064F3E5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6" creationId="{57500C51-4DE0-324D-9854-2ACBDF987CD6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7" creationId="{401851BA-A107-5340-9277-9E53EF6CC0B6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8" creationId="{EC8D715F-4BF5-9046-8E4B-F0553380E816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9" creationId="{AA9D68EB-5FFA-0943-9036-00FD31DCA704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0" creationId="{F4BDCD2E-4E20-7C4C-9185-AAF2E5689575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1" creationId="{80A2BA44-2557-EE4C-BF56-208F4AAFD51F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2" creationId="{1E231E11-D631-254E-90A4-F6D34DA331B5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3" creationId="{A8B993C1-9FF4-6C44-B28B-B09EE6BF0FF5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4" creationId="{D2F84C50-C242-824D-AFC2-2BA6E0504A68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5" creationId="{7EE7B468-D9FC-8845-8C50-743A0F91D3F7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6" creationId="{B34CD2A6-6697-9346-B2B2-87B60F93D600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7" creationId="{2629E985-50C8-A142-94AC-C2B03F501A67}"/>
          </ac:inkMkLst>
        </pc:inkChg>
        <pc:inkChg chg="add del">
          <ac:chgData name="Yuxin Chen" userId="afafbecf06c2a3bc" providerId="LiveId" clId="{44495D13-5017-BF48-AF0D-D9A2C989BD9C}" dt="2020-01-02T21:26:28.945" v="23"/>
          <ac:inkMkLst>
            <pc:docMk/>
            <pc:sldMk cId="396786028" sldId="257"/>
            <ac:inkMk id="32" creationId="{ABB0E8A5-82F3-E04C-9C55-7F2646D86474}"/>
          </ac:inkMkLst>
        </pc:inkChg>
        <pc:inkChg chg="add del">
          <ac:chgData name="Yuxin Chen" userId="afafbecf06c2a3bc" providerId="LiveId" clId="{44495D13-5017-BF48-AF0D-D9A2C989BD9C}" dt="2020-01-02T21:26:28.945" v="23"/>
          <ac:inkMkLst>
            <pc:docMk/>
            <pc:sldMk cId="396786028" sldId="257"/>
            <ac:inkMk id="33" creationId="{D0230638-A209-0B4B-B986-BACDAAA5C04C}"/>
          </ac:inkMkLst>
        </pc:inkChg>
        <pc:inkChg chg="add reco">
          <ac:chgData name="Yuxin Chen" userId="afafbecf06c2a3bc" providerId="LiveId" clId="{44495D13-5017-BF48-AF0D-D9A2C989BD9C}" dt="2020-01-02T21:26:28.945" v="23"/>
          <ac:inkMkLst>
            <pc:docMk/>
            <pc:sldMk cId="396786028" sldId="257"/>
            <ac:inkMk id="34" creationId="{202428DA-D36C-8B4C-B838-68AB4244BFF8}"/>
          </ac:inkMkLst>
        </pc:inkChg>
      </pc:sldChg>
      <pc:sldChg chg="new">
        <pc:chgData name="Yuxin Chen" userId="afafbecf06c2a3bc" providerId="LiveId" clId="{44495D13-5017-BF48-AF0D-D9A2C989BD9C}" dt="2020-01-02T21:27:22.983" v="24" actId="680"/>
        <pc:sldMkLst>
          <pc:docMk/>
          <pc:sldMk cId="1173835206" sldId="258"/>
        </pc:sldMkLst>
      </pc:sldChg>
    </pc:docChg>
  </pc:docChgLst>
  <pc:docChgLst>
    <pc:chgData name="Yuxin Chen" userId="41b12e58-6ff4-46be-94f3-dd75746c815c" providerId="ADAL" clId="{4B09C45B-0FB6-294A-8053-1AE9D80B248A}"/>
    <pc:docChg chg="modSld">
      <pc:chgData name="Yuxin Chen" userId="41b12e58-6ff4-46be-94f3-dd75746c815c" providerId="ADAL" clId="{4B09C45B-0FB6-294A-8053-1AE9D80B248A}" dt="2021-01-19T19:58:32.476" v="81" actId="20577"/>
      <pc:docMkLst>
        <pc:docMk/>
      </pc:docMkLst>
      <pc:sldChg chg="modSp mod">
        <pc:chgData name="Yuxin Chen" userId="41b12e58-6ff4-46be-94f3-dd75746c815c" providerId="ADAL" clId="{4B09C45B-0FB6-294A-8053-1AE9D80B248A}" dt="2021-01-19T19:58:32.476" v="81" actId="20577"/>
        <pc:sldMkLst>
          <pc:docMk/>
          <pc:sldMk cId="1359578559" sldId="382"/>
        </pc:sldMkLst>
        <pc:spChg chg="mod">
          <ac:chgData name="Yuxin Chen" userId="41b12e58-6ff4-46be-94f3-dd75746c815c" providerId="ADAL" clId="{4B09C45B-0FB6-294A-8053-1AE9D80B248A}" dt="2021-01-19T19:58:32.476" v="81" actId="20577"/>
          <ac:spMkLst>
            <pc:docMk/>
            <pc:sldMk cId="1359578559" sldId="382"/>
            <ac:spMk id="3" creationId="{5E9A34F9-B5F4-8648-9046-9D58FCB7B3CA}"/>
          </ac:spMkLst>
        </pc:spChg>
      </pc:sldChg>
    </pc:docChg>
  </pc:docChgLst>
  <pc:docChgLst>
    <pc:chgData name="Yuxin Chen" userId="41b12e58-6ff4-46be-94f3-dd75746c815c" providerId="ADAL" clId="{BBD77BBB-C6A6-F842-830F-685140A01F40}"/>
    <pc:docChg chg="addSld delSld modSld">
      <pc:chgData name="Yuxin Chen" userId="41b12e58-6ff4-46be-94f3-dd75746c815c" providerId="ADAL" clId="{BBD77BBB-C6A6-F842-830F-685140A01F40}" dt="2021-01-19T20:04:50.482" v="2" actId="2696"/>
      <pc:docMkLst>
        <pc:docMk/>
      </pc:docMkLst>
      <pc:sldChg chg="add">
        <pc:chgData name="Yuxin Chen" userId="41b12e58-6ff4-46be-94f3-dd75746c815c" providerId="ADAL" clId="{BBD77BBB-C6A6-F842-830F-685140A01F40}" dt="2021-01-19T20:04:40.025" v="1"/>
        <pc:sldMkLst>
          <pc:docMk/>
          <pc:sldMk cId="4287644261" sldId="355"/>
        </pc:sldMkLst>
      </pc:sldChg>
      <pc:sldChg chg="add">
        <pc:chgData name="Yuxin Chen" userId="41b12e58-6ff4-46be-94f3-dd75746c815c" providerId="ADAL" clId="{BBD77BBB-C6A6-F842-830F-685140A01F40}" dt="2021-01-19T20:04:21.245" v="0"/>
        <pc:sldMkLst>
          <pc:docMk/>
          <pc:sldMk cId="829625113" sldId="356"/>
        </pc:sldMkLst>
      </pc:sldChg>
      <pc:sldChg chg="add">
        <pc:chgData name="Yuxin Chen" userId="41b12e58-6ff4-46be-94f3-dd75746c815c" providerId="ADAL" clId="{BBD77BBB-C6A6-F842-830F-685140A01F40}" dt="2021-01-19T20:04:21.245" v="0"/>
        <pc:sldMkLst>
          <pc:docMk/>
          <pc:sldMk cId="901773701" sldId="357"/>
        </pc:sldMkLst>
      </pc:sldChg>
      <pc:sldChg chg="add">
        <pc:chgData name="Yuxin Chen" userId="41b12e58-6ff4-46be-94f3-dd75746c815c" providerId="ADAL" clId="{BBD77BBB-C6A6-F842-830F-685140A01F40}" dt="2021-01-19T20:04:21.245" v="0"/>
        <pc:sldMkLst>
          <pc:docMk/>
          <pc:sldMk cId="1860812172" sldId="358"/>
        </pc:sldMkLst>
      </pc:sldChg>
      <pc:sldChg chg="add del">
        <pc:chgData name="Yuxin Chen" userId="41b12e58-6ff4-46be-94f3-dd75746c815c" providerId="ADAL" clId="{BBD77BBB-C6A6-F842-830F-685140A01F40}" dt="2021-01-19T20:04:50.482" v="2" actId="2696"/>
        <pc:sldMkLst>
          <pc:docMk/>
          <pc:sldMk cId="553721697" sldId="421"/>
        </pc:sldMkLst>
      </pc:sldChg>
    </pc:docChg>
  </pc:docChgLst>
  <pc:docChgLst>
    <pc:chgData name="Yuxin Chen" userId="41b12e58-6ff4-46be-94f3-dd75746c815c" providerId="ADAL" clId="{4A3BA3C4-5B72-6547-BC84-7E760F7F0AD2}"/>
    <pc:docChg chg="addSld delSld modSld">
      <pc:chgData name="Yuxin Chen" userId="41b12e58-6ff4-46be-94f3-dd75746c815c" providerId="ADAL" clId="{4A3BA3C4-5B72-6547-BC84-7E760F7F0AD2}" dt="2021-01-21T20:25:04.742" v="77" actId="2696"/>
      <pc:docMkLst>
        <pc:docMk/>
      </pc:docMkLst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549141516" sldId="31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287644261" sldId="355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829625113" sldId="35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901773701" sldId="35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60812172" sldId="35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06500438" sldId="359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45230076" sldId="361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239757719" sldId="362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2556803618" sldId="363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89515347" sldId="364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2469519761" sldId="365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855029047" sldId="36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023260000" sldId="36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656743132" sldId="36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735162644" sldId="369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907565130" sldId="370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735083810" sldId="371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248061519" sldId="372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559540119" sldId="373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315938624" sldId="374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570245017" sldId="375"/>
        </pc:sldMkLst>
      </pc:sldChg>
      <pc:sldChg chg="modSp mod">
        <pc:chgData name="Yuxin Chen" userId="41b12e58-6ff4-46be-94f3-dd75746c815c" providerId="ADAL" clId="{4A3BA3C4-5B72-6547-BC84-7E760F7F0AD2}" dt="2021-01-21T20:14:56.321" v="76" actId="20577"/>
        <pc:sldMkLst>
          <pc:docMk/>
          <pc:sldMk cId="1359578559" sldId="382"/>
        </pc:sldMkLst>
        <pc:spChg chg="mod">
          <ac:chgData name="Yuxin Chen" userId="41b12e58-6ff4-46be-94f3-dd75746c815c" providerId="ADAL" clId="{4A3BA3C4-5B72-6547-BC84-7E760F7F0AD2}" dt="2021-01-21T20:14:52.497" v="71" actId="20577"/>
          <ac:spMkLst>
            <pc:docMk/>
            <pc:sldMk cId="1359578559" sldId="382"/>
            <ac:spMk id="2" creationId="{9111D4F1-C800-8D49-B4BD-A4D4AE4D422D}"/>
          </ac:spMkLst>
        </pc:spChg>
        <pc:spChg chg="mod">
          <ac:chgData name="Yuxin Chen" userId="41b12e58-6ff4-46be-94f3-dd75746c815c" providerId="ADAL" clId="{4A3BA3C4-5B72-6547-BC84-7E760F7F0AD2}" dt="2021-01-21T20:14:56.321" v="76" actId="20577"/>
          <ac:spMkLst>
            <pc:docMk/>
            <pc:sldMk cId="1359578559" sldId="382"/>
            <ac:spMk id="3" creationId="{5E9A34F9-B5F4-8648-9046-9D58FCB7B3CA}"/>
          </ac:spMkLst>
        </pc:spChg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057721953" sldId="38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692220024" sldId="38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043002715" sldId="38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664543277" sldId="414"/>
        </pc:sldMkLst>
      </pc:sldChg>
      <pc:sldChg chg="modSp new del mod">
        <pc:chgData name="Yuxin Chen" userId="41b12e58-6ff4-46be-94f3-dd75746c815c" providerId="ADAL" clId="{4A3BA3C4-5B72-6547-BC84-7E760F7F0AD2}" dt="2021-01-21T20:25:04.742" v="77" actId="2696"/>
        <pc:sldMkLst>
          <pc:docMk/>
          <pc:sldMk cId="3775351645" sldId="414"/>
        </pc:sldMkLst>
        <pc:spChg chg="mod">
          <ac:chgData name="Yuxin Chen" userId="41b12e58-6ff4-46be-94f3-dd75746c815c" providerId="ADAL" clId="{4A3BA3C4-5B72-6547-BC84-7E760F7F0AD2}" dt="2021-01-21T20:12:06.478" v="69" actId="20577"/>
          <ac:spMkLst>
            <pc:docMk/>
            <pc:sldMk cId="3775351645" sldId="414"/>
            <ac:spMk id="2" creationId="{EB65EBDD-2D02-EF45-8404-8F4E794C0CB8}"/>
          </ac:spMkLst>
        </pc:spChg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892337439" sldId="415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689922739" sldId="41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737708087" sldId="41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115511164" sldId="41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24080840" sldId="419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586198693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9BC63-F719-F045-B972-DB92EFDA9D15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23D9D-140E-2343-AED2-946B3C7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mathtools</a:t>
            </a:r>
            <a:r>
              <a:rPr lang="en-US" dirty="0"/>
              <a:t>} \</a:t>
            </a:r>
            <a:r>
              <a:rPr lang="en-US" dirty="0" err="1"/>
              <a:t>newcommand</a:t>
            </a:r>
            <a:r>
              <a:rPr lang="en-US" dirty="0"/>
              <a:t>\</a:t>
            </a:r>
            <a:r>
              <a:rPr lang="en-US" dirty="0" err="1"/>
              <a:t>iidsim</a:t>
            </a:r>
            <a:r>
              <a:rPr lang="en-US" dirty="0"/>
              <a:t>{\</a:t>
            </a:r>
            <a:r>
              <a:rPr lang="en-US" dirty="0" err="1"/>
              <a:t>stackrel</a:t>
            </a:r>
            <a:r>
              <a:rPr lang="en-US" dirty="0"/>
              <a:t>{\</a:t>
            </a:r>
            <a:r>
              <a:rPr lang="en-US" dirty="0" err="1"/>
              <a:t>mathclap</a:t>
            </a:r>
            <a:r>
              <a:rPr lang="en-US" dirty="0"/>
              <a:t>{</a:t>
            </a:r>
            <a:r>
              <a:rPr lang="en-US" dirty="0" err="1"/>
              <a:t>iid</a:t>
            </a:r>
            <a:r>
              <a:rPr lang="en-US" dirty="0"/>
              <a:t>}}{\sim}}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(\alpha_1, \hat{h}_1)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\ell(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 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\hat{h}_t)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 \ell(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+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+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 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= \sum_{\tau=1}^{t-1} \alpha_\tau \hat{h}_\tau(\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\hat{h}_t)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\ell(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+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+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2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\hat{h}_t)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_{\alpha, 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\underbrace{\exp(-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)}_{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^{(t)}}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\\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91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\hat{h}_t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_{h}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\alpha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64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\,min}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dsfont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\hat{h}_t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_{h} \underbrace{ \frac{1}{\sum_{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=1}^{m}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{1}[h(\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]}_{\text{err}_{\hat{h}_t}}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\frac{1}{2} \ln \left(\frac{1-\text{err}_{\hat{h}_t}}{\text{err}_{\hat{h}_t}}\right) \\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\tilde{h}_{t}(\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&amp;= 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\hat{h}_{t}(\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\\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^{(t+1)}&amp;=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\tilde{h}_{t}(\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) =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\exp(-\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\hat{h}_{t}(\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^{(t+1)}%&amp;=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\tilde{h}_{t}(\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\hat{h}_{t}(\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\underbrace{\exp(-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\tilde{h}_{t-1}(\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^{(t)}}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\exp(-\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\hat{h}_{t}(\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\sum_{v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{T}} L(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{T}} -\sum_{v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{T}} L(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\lambda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{T}|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9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mathtools</a:t>
            </a:r>
            <a:r>
              <a:rPr lang="en-US" dirty="0"/>
              <a:t>} \</a:t>
            </a:r>
            <a:r>
              <a:rPr lang="en-US" dirty="0" err="1"/>
              <a:t>newcommand</a:t>
            </a:r>
            <a:r>
              <a:rPr lang="en-US" dirty="0"/>
              <a:t>\</a:t>
            </a:r>
            <a:r>
              <a:rPr lang="en-US" dirty="0" err="1"/>
              <a:t>iidsim</a:t>
            </a:r>
            <a:r>
              <a:rPr lang="en-US" dirty="0"/>
              <a:t>{\</a:t>
            </a:r>
            <a:r>
              <a:rPr lang="en-US" dirty="0" err="1"/>
              <a:t>stackrel</a:t>
            </a:r>
            <a:r>
              <a:rPr lang="en-US" dirty="0"/>
              <a:t>{\</a:t>
            </a:r>
            <a:r>
              <a:rPr lang="en-US" dirty="0" err="1"/>
              <a:t>mathclap</a:t>
            </a:r>
            <a:r>
              <a:rPr lang="en-US" dirty="0"/>
              <a:t>{</a:t>
            </a:r>
            <a:r>
              <a:rPr lang="en-US" dirty="0" err="1"/>
              <a:t>iid</a:t>
            </a:r>
            <a:r>
              <a:rPr lang="en-US" dirty="0"/>
              <a:t>}}{\sim}}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with a root 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S_{v_0}^{(j,\tau)} = \{(\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\}: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&lt; \tau\}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S_{v_1}^{(j,\tau)} = \{(\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\}: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\tau\}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8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with a root 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S_{v_0}^{(j,\tau)} = \{(\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\}: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&lt; \tau\}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S_{v_1}^{(j,\tau)} = \{(\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\}: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\tau\}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74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Start with a root node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S_{v_0}^{(j,\tau)} = \{(\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\}: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&lt; \tau\}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S_{v_1}^{(j,\tau)} = \{(\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\}: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\tau\}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5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1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mathtools</a:t>
            </a:r>
            <a:r>
              <a:rPr lang="en-US" dirty="0"/>
              <a:t>} \</a:t>
            </a:r>
            <a:r>
              <a:rPr lang="en-US" dirty="0" err="1"/>
              <a:t>newcommand</a:t>
            </a:r>
            <a:r>
              <a:rPr lang="en-US" dirty="0"/>
              <a:t>\</a:t>
            </a:r>
            <a:r>
              <a:rPr lang="en-US" dirty="0" err="1"/>
              <a:t>iidsim</a:t>
            </a:r>
            <a:r>
              <a:rPr lang="en-US" dirty="0"/>
              <a:t>{\</a:t>
            </a:r>
            <a:r>
              <a:rPr lang="en-US" dirty="0" err="1"/>
              <a:t>stackrel</a:t>
            </a:r>
            <a:r>
              <a:rPr lang="en-US" dirty="0"/>
              <a:t>{\</a:t>
            </a:r>
            <a:r>
              <a:rPr lang="en-US" dirty="0" err="1"/>
              <a:t>mathclap</a:t>
            </a:r>
            <a:r>
              <a:rPr lang="en-US" dirty="0"/>
              <a:t>{</a:t>
            </a:r>
            <a:r>
              <a:rPr lang="en-US" dirty="0" err="1"/>
              <a:t>iid</a:t>
            </a:r>
            <a:r>
              <a:rPr lang="en-US" dirty="0"/>
              <a:t>}}{\sim}}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L(h) =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=1}^m \ell(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=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8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39748D-2D5D-5C42-90DA-CFFB09E3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88454"/>
            <a:ext cx="105156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8257-7DD0-D047-A4CB-28C252D9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49F8F-B150-C748-B3B0-5D9CBD3BDB0A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CEDDC-F474-B24F-A4FC-4D8F0105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CB29-1A59-AA43-9376-D8DEAA5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E79FF-C534-634E-B013-079FDD442A26}"/>
              </a:ext>
            </a:extLst>
          </p:cNvPr>
          <p:cNvSpPr/>
          <p:nvPr userDrawn="1"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D3D3C-BA48-B24C-96B1-2AA565E55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435" y="278602"/>
            <a:ext cx="2862730" cy="575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D2121-A4F1-5545-99CD-0E7403347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06372"/>
            <a:ext cx="10515600" cy="1980862"/>
          </a:xfrm>
          <a:ln>
            <a:noFill/>
          </a:ln>
        </p:spPr>
        <p:txBody>
          <a:bodyPr anchor="b">
            <a:normAutofit/>
          </a:bodyPr>
          <a:lstStyle>
            <a:lvl1pPr marL="0" algn="ctr">
              <a:lnSpc>
                <a:spcPct val="110000"/>
              </a:lnSpc>
              <a:spcBef>
                <a:spcPts val="600"/>
              </a:spcBef>
              <a:defRPr sz="36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33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078-BBA8-9F4E-859A-09890410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46110-3F64-3540-AE9F-CEE3654E4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D6048-3CD4-A049-9964-C805166D3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E0064-2140-8449-A271-BA044533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C9B8-D90A-FC47-8EA1-0010D6B89A48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2486-A384-D24C-AD3D-17FFCDB1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C6D3-8D7C-E949-891B-DD273B53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B3E-F6E3-AF44-B468-EA3E4FEE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E81BB-7FC7-B247-87B8-B11ACBC7D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0246-BB3F-7F44-8F8E-6739C82F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184A-EBF7-B549-AA5A-2C6D9BA2F0D2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3903-5984-914B-A60B-D2A3F21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53FE1-7641-2F4C-B711-6FA46B23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32C81-B5BF-CA41-BCAC-F2F0982D9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07D11-2B3A-DC4D-B543-422E35717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1D402-58F6-6647-9DB1-CB67A93C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986F-98FE-6E45-BE18-B4651ED76E19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CAD69-CFE2-6344-8644-31A5F82B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5937-C4D6-654C-8690-D4D6F2A9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4690-182A-F846-A5F0-A2975860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67DF5-C499-BE4C-8D36-D15A51BB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98F2-1627-8A45-8D62-324EAC252107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3BB-80E6-344C-9415-3B1A8525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0707-3914-7340-9621-C876FEB2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A2AC39-1908-2845-B057-F6B76539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7522-3A5D-FE4E-BB76-DEF8D648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7082-5B75-9546-9A76-9979D2CD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47D-F0AC-504A-BB03-67D620B5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FD65-47FB-E74C-A84A-7D9C73C73842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ED4BC-4218-9846-92BD-AB826B9B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6B1F-8B40-964A-A045-6D723FB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7522-3A5D-FE4E-BB76-DEF8D648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47D-F0AC-504A-BB03-67D620B5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FD65-47FB-E74C-A84A-7D9C73C73842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ED4BC-4218-9846-92BD-AB826B9B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6B1F-8B40-964A-A045-6D723FB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2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349D-799D-0044-83BE-BF666F58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CFFA-2472-7B4C-9B87-9B93790A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74A24-5E1F-D14C-AB8B-A78316FAB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AE03C-6846-CB4F-8707-6B217826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7E7-E512-C94C-9153-2802F8467929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6F600-8A60-FC4D-8439-9F366AD7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49B1C-95A2-4C46-9D41-675F2B7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58C-7972-4048-A52E-737B6264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98AB-42F4-9A47-94F1-5718F9F8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5293A-9A8E-A84A-97A9-A9D599BDD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E5DBA-7181-EA45-98FD-091656CBC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4F2FD-B146-DC4A-BF64-FA4E26CE3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73AD-FA10-354B-8BF9-435E12DE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15F7-2170-4246-B5B5-DDDE499201FD}" type="datetime1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3E34D-7104-374A-B73E-D523414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4AA39-2304-4346-95B1-3827FD78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EB14-987A-E84B-90A3-16BD510B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579AB-3A88-DA49-8B98-95D70EE4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7F59-AD32-2A42-A903-52C75D9C2DE7}" type="datetime1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108EA-9AE2-FC44-9BF2-5610B5F0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E3243-9FDA-9248-8A31-46F09DFC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8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52E2D-FAB1-A245-A774-0C3ADBE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D537-0152-1D49-99F1-AD92B0661146}" type="datetime1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96CFD-1228-114F-BB63-BAAC184D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90EFD-AFCE-DB43-892F-670FEFAC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6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0690-DD7C-8843-AF3C-997D0ADC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9264-847E-E940-A1BB-50A7B029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E9E88-AE41-8549-ABF3-8AE44537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7BD1A-7047-424D-9526-83E52B9D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542C-5BAA-4444-9452-5BC12BEE2CEE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D72DC-4528-F349-8AFE-2ED89C93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0085C-D25E-2340-8DCD-02793804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A0FD7-6BDB-104A-9478-42A8C982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4ADF7-8012-FA4A-B235-27144188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DB03E-06CD-7744-A8E9-F7EEE7CDF89A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64CE-A016-D743-B0ED-A0E982CC7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786D-F99C-4B40-A3D1-5F056CFEF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886A8A-15E2-AD47-8352-A21F16C0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2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marL="731520"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Source Sans Pro Light" panose="020B0403030403020204" pitchFamily="34" charset="0"/>
          <a:ea typeface="Source Sans Pro Light" panose="020B0403030403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stics.berkeley.edu/sites/default/files/tech-reports/42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stics.berkeley.edu/sites/default/files/tech-reports/42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oz.berkeley.edu/~breiman/random-forest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rob.schapire.net/papers/explaining-adaboost.pdf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games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oices.uchicago.edu/machinelearning/stats37710-cmsc35400-s20/" TargetMode="External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isongyue.com/courses/cs155/2018_winter/" TargetMode="External"/><Relationship Id="rId2" Type="http://schemas.openxmlformats.org/officeDocument/2006/relationships/hyperlink" Target="https://voices.uchicago.edu/machinelearning/stats37710-cmsc35400-s20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A34F9-B5F4-8648-9046-9D58FCB7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Decision Trees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Overview of classical ML: classification methods and decision trees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4791-A6B4-1C49-B53F-4A6E01912E01}"/>
              </a:ext>
            </a:extLst>
          </p:cNvPr>
          <p:cNvSpPr/>
          <p:nvPr/>
        </p:nvSpPr>
        <p:spPr>
          <a:xfrm>
            <a:off x="3048000" y="471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Cong Ma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2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1720-7DDF-6CC8-D364-7989334F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pruning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E1667C-D87A-C62E-AD12-B8634237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B45A0-71F5-FFCC-FB2B-501A29424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Greedily grow the tree is prone to </a:t>
            </a:r>
            <a:r>
              <a:rPr lang="en-US" dirty="0">
                <a:solidFill>
                  <a:srgbClr val="941100"/>
                </a:solidFill>
              </a:rPr>
              <a:t>overfitting</a:t>
            </a:r>
          </a:p>
          <a:p>
            <a:r>
              <a:rPr lang="en-US" dirty="0"/>
              <a:t>Tree pruning phase</a:t>
            </a:r>
          </a:p>
          <a:p>
            <a:pPr lvl="1"/>
            <a:r>
              <a:rPr lang="en-US" dirty="0"/>
              <a:t>Searching over all trees      and find the one with the best fit to data and smallest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can prune back tree branches (i.e. merge a pair of leaf nodes) recursively to choose the tree that minimizes the above objective</a:t>
            </a:r>
          </a:p>
          <a:p>
            <a:pPr lvl="1"/>
            <a:r>
              <a:rPr lang="en-US" dirty="0"/>
              <a:t>Due to the greedy nature for the growth phase, the combined growth + pruning process is not guaranteed to find the optimal tree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E2FCC-5BBB-B687-97D9-7BA2F3C4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40" y="3470374"/>
            <a:ext cx="2576791" cy="574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0854C-CA8F-AB8B-995B-56CEA3FC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688" y="2888702"/>
            <a:ext cx="211432" cy="2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2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20DC1-3950-1FB1-038A-9BCB9891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BD0F6-0C97-16E0-209A-F26A9D86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27" y="514350"/>
            <a:ext cx="8103973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8A65-DC4C-EE23-7853-6EB1F917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BBD01-F66E-A692-EDF2-51A793887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96E28-FA42-D60E-4BFC-69D03131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split a node?</a:t>
            </a:r>
          </a:p>
          <a:p>
            <a:r>
              <a:rPr lang="en-US" dirty="0"/>
              <a:t>How to predict in the end?</a:t>
            </a:r>
          </a:p>
        </p:txBody>
      </p:sp>
    </p:spTree>
    <p:extLst>
      <p:ext uri="{BB962C8B-B14F-4D97-AF65-F5344CB8AC3E}">
        <p14:creationId xmlns:p14="http://schemas.microsoft.com/office/powerpoint/2010/main" val="42269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59633-A5C3-6381-7A56-84C19518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259D2-5F80-FA66-0D4C-3834376E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96" y="531628"/>
            <a:ext cx="9515332" cy="53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92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D93B9-271E-172A-BA2B-F461B93E8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5EB0F-1633-2C5C-925B-183EC15F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46" y="563526"/>
            <a:ext cx="9339405" cy="51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91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A34F9-B5F4-8648-9046-9D58FCB7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Bagging &amp; Random Forests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STAT 37710 / CMSC 35400 / CAAM 37710</a:t>
            </a:r>
            <a:br>
              <a:rPr lang="en-US" sz="3200" dirty="0"/>
            </a:br>
            <a:r>
              <a:rPr lang="en-US" sz="3200" dirty="0"/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4791-A6B4-1C49-B53F-4A6E01912E01}"/>
              </a:ext>
            </a:extLst>
          </p:cNvPr>
          <p:cNvSpPr/>
          <p:nvPr/>
        </p:nvSpPr>
        <p:spPr>
          <a:xfrm>
            <a:off x="3048000" y="471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Cong Ma</a:t>
            </a:r>
          </a:p>
        </p:txBody>
      </p:sp>
    </p:spTree>
    <p:extLst>
      <p:ext uri="{BB962C8B-B14F-4D97-AF65-F5344CB8AC3E}">
        <p14:creationId xmlns:p14="http://schemas.microsoft.com/office/powerpoint/2010/main" val="241970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7257-407F-656C-33F4-073A94C0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decision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900E31-0FB7-6E8A-3B49-56010C32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6C099-9773-73A6-2902-F0C96DB92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</a:t>
            </a:r>
          </a:p>
          <a:p>
            <a:pPr lvl="1"/>
            <a:r>
              <a:rPr lang="en-US" dirty="0"/>
              <a:t>low bias, high variance models </a:t>
            </a:r>
          </a:p>
          <a:p>
            <a:pPr lvl="2"/>
            <a:r>
              <a:rPr lang="en-US" dirty="0"/>
              <a:t>Unless you regularize a lot… </a:t>
            </a:r>
          </a:p>
          <a:p>
            <a:pPr lvl="2"/>
            <a:r>
              <a:rPr lang="en-US" dirty="0"/>
              <a:t>…but then often worse than Linear Models 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highly non-linear</a:t>
            </a:r>
          </a:p>
          <a:p>
            <a:pPr lvl="2"/>
            <a:r>
              <a:rPr lang="en-US" dirty="0"/>
              <a:t>Can easily overfit </a:t>
            </a:r>
          </a:p>
          <a:p>
            <a:pPr lvl="2"/>
            <a:r>
              <a:rPr lang="en-US" dirty="0"/>
              <a:t>Different training samples can lead to very different trees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ED9A9-56FB-35D9-9CA2-66B70634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233" y="1521328"/>
            <a:ext cx="3950421" cy="4717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E20A2-7256-A2A6-5508-6F02E721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3" y="5537777"/>
            <a:ext cx="5513290" cy="7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6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BB57-9B42-DE74-AB72-BCC37F41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improve decision trees?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1B8310-9C24-653A-961B-82468119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32336-F018-34B9-369A-88B2F7358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problem of decision tree?</a:t>
            </a:r>
          </a:p>
          <a:p>
            <a:pPr lvl="1"/>
            <a:r>
              <a:rPr lang="en-US" dirty="0"/>
              <a:t>Low bias but high variance</a:t>
            </a:r>
          </a:p>
          <a:p>
            <a:r>
              <a:rPr lang="en-US" dirty="0"/>
              <a:t>We’d like to keep the low bias, but decrease the variance</a:t>
            </a:r>
          </a:p>
          <a:p>
            <a:pPr lvl="1"/>
            <a:r>
              <a:rPr lang="en-US" dirty="0"/>
              <a:t>Key idea: build multiple trees and take the average</a:t>
            </a:r>
          </a:p>
          <a:p>
            <a:pPr lvl="1"/>
            <a:r>
              <a:rPr lang="en-US" dirty="0"/>
              <a:t>We know averaging reduces variance (Caveat!)	</a:t>
            </a:r>
          </a:p>
        </p:txBody>
      </p:sp>
    </p:spTree>
    <p:extLst>
      <p:ext uri="{BB962C8B-B14F-4D97-AF65-F5344CB8AC3E}">
        <p14:creationId xmlns:p14="http://schemas.microsoft.com/office/powerpoint/2010/main" val="2583866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4272-E08E-8F40-955F-69DF170D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over multiple different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234FC-2361-CD40-872F-5AA062E2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78A45-D867-3E4D-BDC4-82E1F423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reduces variance </a:t>
            </a:r>
          </a:p>
          <a:p>
            <a:r>
              <a:rPr lang="en-US" dirty="0"/>
              <a:t>Ideal setting: </a:t>
            </a:r>
          </a:p>
          <a:p>
            <a:pPr lvl="1"/>
            <a:r>
              <a:rPr lang="en-US" dirty="0"/>
              <a:t>many training sets D’ </a:t>
            </a:r>
          </a:p>
          <a:p>
            <a:pPr lvl="2"/>
            <a:r>
              <a:rPr lang="en-US" b="1" dirty="0">
                <a:solidFill>
                  <a:srgbClr val="941100"/>
                </a:solidFill>
              </a:rPr>
              <a:t>sample independently</a:t>
            </a:r>
          </a:p>
          <a:p>
            <a:pPr lvl="1"/>
            <a:r>
              <a:rPr lang="en-US" dirty="0"/>
              <a:t>train model using each D’</a:t>
            </a:r>
          </a:p>
          <a:p>
            <a:pPr lvl="1"/>
            <a:r>
              <a:rPr lang="en-US" dirty="0"/>
              <a:t>average predictions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CDEDE4-54E4-A737-6DEF-0E89497C6BE6}"/>
              </a:ext>
            </a:extLst>
          </p:cNvPr>
          <p:cNvGraphicFramePr>
            <a:graphicFrameLocks noGrp="1"/>
          </p:cNvGraphicFramePr>
          <p:nvPr/>
        </p:nvGraphicFramePr>
        <p:xfrm>
          <a:off x="9341953" y="2721897"/>
          <a:ext cx="2488099" cy="25316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249">
                <a:tc>
                  <a:txBody>
                    <a:bodyPr/>
                    <a:lstStyle/>
                    <a:p>
                      <a:r>
                        <a:rPr lang="en-US" sz="1100" dirty="0"/>
                        <a:t>Person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Age</a:t>
                      </a:r>
                    </a:p>
                  </a:txBody>
                  <a:tcPr marL="56373" marR="56373" marT="28187" marB="28187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Male?</a:t>
                      </a:r>
                    </a:p>
                  </a:txBody>
                  <a:tcPr marL="56373" marR="56373" marT="28187" marB="28187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Height &gt; 55”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Bob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Carol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Dave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Erin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Frank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 err="1"/>
                        <a:t>Gena</a:t>
                      </a:r>
                      <a:endParaRPr lang="en-US" sz="1100" dirty="0"/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 marL="56373" marR="56373" marT="28187" marB="28187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758F1F-846E-C5B6-33E9-6A67F3B9F881}"/>
              </a:ext>
            </a:extLst>
          </p:cNvPr>
          <p:cNvGraphicFramePr>
            <a:graphicFrameLocks noGrp="1"/>
          </p:cNvGraphicFramePr>
          <p:nvPr/>
        </p:nvGraphicFramePr>
        <p:xfrm>
          <a:off x="6791730" y="2203805"/>
          <a:ext cx="1818870" cy="37126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Person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Age</a:t>
                      </a:r>
                    </a:p>
                  </a:txBody>
                  <a:tcPr marL="60196" marR="60196" marT="30098" marB="30098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Male?</a:t>
                      </a:r>
                    </a:p>
                  </a:txBody>
                  <a:tcPr marL="60196" marR="60196" marT="30098" marB="30098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Height</a:t>
                      </a:r>
                      <a:r>
                        <a:rPr lang="en-US" sz="600" baseline="0" dirty="0"/>
                        <a:t> &gt; 55”</a:t>
                      </a:r>
                      <a:endParaRPr lang="en-US" sz="600" dirty="0"/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James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Jessica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14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Alice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14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Amy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Bob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Xavier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Cathy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Carol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Eugene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Rafael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Dave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8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Peter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Henry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Erin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Rose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7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Iain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8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Paulo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Frank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Jill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Leon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Sarah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 err="1"/>
                        <a:t>Gena</a:t>
                      </a:r>
                      <a:endParaRPr lang="en-US" sz="600" dirty="0"/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8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Patrick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5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8F67B6-A995-FA8E-E28E-5C544F124DFE}"/>
              </a:ext>
            </a:extLst>
          </p:cNvPr>
          <p:cNvSpPr/>
          <p:nvPr/>
        </p:nvSpPr>
        <p:spPr>
          <a:xfrm>
            <a:off x="7255256" y="1695007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P(</a:t>
            </a:r>
            <a:r>
              <a:rPr lang="en-US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x,y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C66C19-D76F-FB5B-7F7A-CCB21441FD32}"/>
              </a:ext>
            </a:extLst>
          </p:cNvPr>
          <p:cNvSpPr/>
          <p:nvPr/>
        </p:nvSpPr>
        <p:spPr>
          <a:xfrm>
            <a:off x="8828995" y="3922973"/>
            <a:ext cx="415123" cy="2743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3739B6-11A0-7172-4129-389B08E0B51C}"/>
              </a:ext>
            </a:extLst>
          </p:cNvPr>
          <p:cNvSpPr/>
          <p:nvPr/>
        </p:nvSpPr>
        <p:spPr>
          <a:xfrm>
            <a:off x="10315400" y="2150521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02A52-879B-F69F-C83F-7A77AC223C6F}"/>
              </a:ext>
            </a:extLst>
          </p:cNvPr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http://statistics.berkeley.edu/sites/default/files/tech-reports/421.pdf</a:t>
            </a:r>
            <a:r>
              <a:rPr lang="en-US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83E2A-2C82-C20C-5430-9494FD23229D}"/>
              </a:ext>
            </a:extLst>
          </p:cNvPr>
          <p:cNvSpPr txBox="1"/>
          <p:nvPr/>
        </p:nvSpPr>
        <p:spPr>
          <a:xfrm>
            <a:off x="284748" y="6155765"/>
            <a:ext cx="367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“Bagging Predictors”</a:t>
            </a:r>
            <a:r>
              <a:rPr lang="en-US" sz="1600" dirty="0"/>
              <a:t> [Leo </a:t>
            </a:r>
            <a:r>
              <a:rPr lang="en-US" sz="1600" dirty="0" err="1"/>
              <a:t>Breiman</a:t>
            </a:r>
            <a:r>
              <a:rPr lang="en-US" sz="1600" dirty="0"/>
              <a:t>, 1994]</a:t>
            </a:r>
          </a:p>
        </p:txBody>
      </p:sp>
    </p:spTree>
    <p:extLst>
      <p:ext uri="{BB962C8B-B14F-4D97-AF65-F5344CB8AC3E}">
        <p14:creationId xmlns:p14="http://schemas.microsoft.com/office/powerpoint/2010/main" val="229982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4272-E08E-8F40-955F-69DF170D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234FC-2361-CD40-872F-5AA062E2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78A45-D867-3E4D-BDC4-82E1F423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reduces variance </a:t>
            </a:r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fixed training set D</a:t>
            </a:r>
          </a:p>
          <a:p>
            <a:pPr lvl="2"/>
            <a:r>
              <a:rPr lang="en-US" b="1" dirty="0">
                <a:solidFill>
                  <a:srgbClr val="941100"/>
                </a:solidFill>
              </a:rPr>
              <a:t>Resample D’ with replacement from D</a:t>
            </a:r>
          </a:p>
          <a:p>
            <a:pPr lvl="1"/>
            <a:r>
              <a:rPr lang="en-US" dirty="0"/>
              <a:t>train model using each D’</a:t>
            </a:r>
          </a:p>
          <a:p>
            <a:pPr lvl="1"/>
            <a:r>
              <a:rPr lang="en-US" dirty="0"/>
              <a:t>average predictions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CDEDE4-54E4-A737-6DEF-0E89497C6BE6}"/>
              </a:ext>
            </a:extLst>
          </p:cNvPr>
          <p:cNvGraphicFramePr>
            <a:graphicFrameLocks noGrp="1"/>
          </p:cNvGraphicFramePr>
          <p:nvPr/>
        </p:nvGraphicFramePr>
        <p:xfrm>
          <a:off x="9341953" y="2721897"/>
          <a:ext cx="2488099" cy="25316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249">
                <a:tc>
                  <a:txBody>
                    <a:bodyPr/>
                    <a:lstStyle/>
                    <a:p>
                      <a:r>
                        <a:rPr lang="en-US" sz="1100" dirty="0"/>
                        <a:t>Person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Age</a:t>
                      </a:r>
                    </a:p>
                  </a:txBody>
                  <a:tcPr marL="56373" marR="56373" marT="28187" marB="28187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Male?</a:t>
                      </a:r>
                    </a:p>
                  </a:txBody>
                  <a:tcPr marL="56373" marR="56373" marT="28187" marB="28187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Height &gt; 55”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Bob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Carol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Dave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Erin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/>
                        <a:t>Frank</a:t>
                      </a:r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337">
                <a:tc>
                  <a:txBody>
                    <a:bodyPr/>
                    <a:lstStyle/>
                    <a:p>
                      <a:r>
                        <a:rPr lang="en-US" sz="1100" dirty="0" err="1"/>
                        <a:t>Gena</a:t>
                      </a:r>
                      <a:endParaRPr lang="en-US" sz="1100" dirty="0"/>
                    </a:p>
                  </a:txBody>
                  <a:tcPr marL="56373" marR="56373" marT="28187" marB="2818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 marL="56373" marR="56373" marT="28187" marB="28187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56373" marR="56373" marT="28187" marB="28187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758F1F-846E-C5B6-33E9-6A67F3B9F881}"/>
              </a:ext>
            </a:extLst>
          </p:cNvPr>
          <p:cNvGraphicFramePr>
            <a:graphicFrameLocks noGrp="1"/>
          </p:cNvGraphicFramePr>
          <p:nvPr/>
        </p:nvGraphicFramePr>
        <p:xfrm>
          <a:off x="6791730" y="2203805"/>
          <a:ext cx="1818870" cy="37126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Person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Age</a:t>
                      </a:r>
                    </a:p>
                  </a:txBody>
                  <a:tcPr marL="60196" marR="60196" marT="30098" marB="30098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Male?</a:t>
                      </a:r>
                    </a:p>
                  </a:txBody>
                  <a:tcPr marL="60196" marR="60196" marT="30098" marB="30098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Height</a:t>
                      </a:r>
                      <a:r>
                        <a:rPr lang="en-US" sz="600" baseline="0" dirty="0"/>
                        <a:t> &gt; 55”</a:t>
                      </a:r>
                      <a:endParaRPr lang="en-US" sz="600" dirty="0"/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James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Jessica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14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Alice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14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Amy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Bob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Xavier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Cathy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Carol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Eugene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Rafael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Dave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8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Peter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Henry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Erin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Rose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7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Iain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8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Paulo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Frank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Jill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13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Leon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Sarah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12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 err="1"/>
                        <a:t>Gena</a:t>
                      </a:r>
                      <a:endParaRPr lang="en-US" sz="600" dirty="0"/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8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0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4694">
                <a:tc>
                  <a:txBody>
                    <a:bodyPr/>
                    <a:lstStyle/>
                    <a:p>
                      <a:r>
                        <a:rPr lang="en-US" sz="600" dirty="0"/>
                        <a:t>Patrick</a:t>
                      </a:r>
                    </a:p>
                  </a:txBody>
                  <a:tcPr marL="60196" marR="60196" marT="30098" marB="30098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5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60196" marR="60196" marT="30098" marB="30098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8F67B6-A995-FA8E-E28E-5C544F124DFE}"/>
              </a:ext>
            </a:extLst>
          </p:cNvPr>
          <p:cNvSpPr/>
          <p:nvPr/>
        </p:nvSpPr>
        <p:spPr>
          <a:xfrm>
            <a:off x="7255256" y="1695007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C66C19-D76F-FB5B-7F7A-CCB21441FD32}"/>
              </a:ext>
            </a:extLst>
          </p:cNvPr>
          <p:cNvSpPr/>
          <p:nvPr/>
        </p:nvSpPr>
        <p:spPr>
          <a:xfrm>
            <a:off x="8828995" y="3922973"/>
            <a:ext cx="415123" cy="27432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3739B6-11A0-7172-4129-389B08E0B51C}"/>
              </a:ext>
            </a:extLst>
          </p:cNvPr>
          <p:cNvSpPr/>
          <p:nvPr/>
        </p:nvSpPr>
        <p:spPr>
          <a:xfrm>
            <a:off x="10315400" y="2150521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E02A52-879B-F69F-C83F-7A77AC223C6F}"/>
              </a:ext>
            </a:extLst>
          </p:cNvPr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http://statistics.berkeley.edu/sites/default/files/tech-reports/421.pdf</a:t>
            </a:r>
            <a:r>
              <a:rPr lang="en-US" sz="12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283E2A-2C82-C20C-5430-9494FD23229D}"/>
              </a:ext>
            </a:extLst>
          </p:cNvPr>
          <p:cNvSpPr txBox="1"/>
          <p:nvPr/>
        </p:nvSpPr>
        <p:spPr>
          <a:xfrm>
            <a:off x="284748" y="6155765"/>
            <a:ext cx="367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“Bagging Predictors”</a:t>
            </a:r>
            <a:r>
              <a:rPr lang="en-US" sz="1600" dirty="0"/>
              <a:t> [Leo </a:t>
            </a:r>
            <a:r>
              <a:rPr lang="en-US" sz="1600" dirty="0" err="1"/>
              <a:t>Breiman</a:t>
            </a:r>
            <a:r>
              <a:rPr lang="en-US" sz="1600" dirty="0"/>
              <a:t>, 1994]</a:t>
            </a:r>
          </a:p>
        </p:txBody>
      </p:sp>
    </p:spTree>
    <p:extLst>
      <p:ext uri="{BB962C8B-B14F-4D97-AF65-F5344CB8AC3E}">
        <p14:creationId xmlns:p14="http://schemas.microsoft.com/office/powerpoint/2010/main" val="362809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6D42-017D-548D-4E0E-5871F883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BE4DE-B667-3E2C-DABE-FA3C0033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4849D-CA64-661E-E13D-4E645D1B0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What’s a decision tree?</a:t>
            </a:r>
          </a:p>
          <a:p>
            <a:r>
              <a:rPr lang="en-US" dirty="0"/>
              <a:t>Regression tree:</a:t>
            </a:r>
          </a:p>
          <a:p>
            <a:pPr lvl="1"/>
            <a:r>
              <a:rPr lang="en-US" dirty="0"/>
              <a:t>How to grow a tree: decrease in squared error</a:t>
            </a:r>
          </a:p>
          <a:p>
            <a:pPr lvl="1"/>
            <a:r>
              <a:rPr lang="en-US" dirty="0"/>
              <a:t>How to prune a tree</a:t>
            </a:r>
          </a:p>
          <a:p>
            <a:pPr lvl="1"/>
            <a:r>
              <a:rPr lang="en-US" dirty="0"/>
              <a:t>How to predict given a tree</a:t>
            </a:r>
          </a:p>
          <a:p>
            <a:pPr lvl="1"/>
            <a:endParaRPr lang="en-US" dirty="0"/>
          </a:p>
          <a:p>
            <a:r>
              <a:rPr lang="en-US" dirty="0"/>
              <a:t>Classification tree</a:t>
            </a:r>
          </a:p>
          <a:p>
            <a:pPr lvl="1"/>
            <a:r>
              <a:rPr lang="en-US" dirty="0"/>
              <a:t>How to grow a tree: misclassification rate, information gain, Gini index</a:t>
            </a:r>
          </a:p>
          <a:p>
            <a:pPr lvl="1"/>
            <a:r>
              <a:rPr lang="en-US" dirty="0"/>
              <a:t>How to predict</a:t>
            </a:r>
          </a:p>
          <a:p>
            <a:r>
              <a:rPr lang="en-US" dirty="0"/>
              <a:t>Summary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364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4272-E08E-8F40-955F-69DF170D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= Bootstrap Aggregating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8234FC-2361-CD40-872F-5AA062E2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78A45-D867-3E4D-BDC4-82E1F4236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Learns a predictor by aggregating the predictors learned over multiple random draws (bootstrap samples) from the training data</a:t>
            </a:r>
          </a:p>
          <a:p>
            <a:pPr lvl="1"/>
            <a:r>
              <a:rPr lang="en-US" dirty="0"/>
              <a:t>A bootstrap sample of size m from 				 is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   where each (</a:t>
            </a:r>
            <a:r>
              <a:rPr lang="en-US" b="1" i="1" dirty="0"/>
              <a:t>x</a:t>
            </a:r>
            <a:r>
              <a:rPr lang="en-US" i="1" baseline="-25000" dirty="0"/>
              <a:t>i</a:t>
            </a:r>
            <a:r>
              <a:rPr lang="en-US" i="1" dirty="0"/>
              <a:t>’,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’</a:t>
            </a:r>
            <a:r>
              <a:rPr lang="en-US" dirty="0"/>
              <a:t>) is drawn uniformly at random from D (</a:t>
            </a:r>
            <a:r>
              <a:rPr lang="en-US" dirty="0">
                <a:solidFill>
                  <a:srgbClr val="941100"/>
                </a:solidFill>
              </a:rPr>
              <a:t>with replacement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D887B-1D37-A1E8-409A-BAFEB39D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30" y="2785001"/>
            <a:ext cx="3095109" cy="293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CA504-79C2-AC69-F475-C184F9C4A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911" y="3401312"/>
            <a:ext cx="2581495" cy="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8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EB36-718D-36B2-1FE3-5DFD6490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8699C-8E70-466A-97DF-2C02E798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9EDA9C-6AA1-B9D6-3089-0F3985EF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80BAC-55DB-C0EF-B9CB-DF6857278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495"/>
            <a:ext cx="9828648" cy="30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88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477B-FC51-F79F-34B8-E56F3A0B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weak predictors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2C1EA-9A82-D144-837B-34A2C26B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62B8E-9DC3-A7CB-370E-5171F052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we have a model we can fit to the training data to produce a predictor that we use to predict </a:t>
            </a:r>
            <a:r>
              <a:rPr lang="en-US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E(Y|</a:t>
            </a:r>
            <a:r>
              <a:rPr lang="en-US" b="1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X</a:t>
            </a:r>
            <a:r>
              <a:rPr lang="en-US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=</a:t>
            </a:r>
            <a:r>
              <a:rPr lang="en-US" b="1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x</a:t>
            </a:r>
            <a:r>
              <a:rPr lang="en-US" i="1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)</a:t>
            </a:r>
          </a:p>
          <a:p>
            <a:pPr lvl="1"/>
            <a:r>
              <a:rPr lang="en-US" dirty="0"/>
              <a:t>E.g. a decision tree or logistic regression</a:t>
            </a:r>
          </a:p>
          <a:p>
            <a:pPr lvl="1"/>
            <a:endParaRPr lang="en-US" dirty="0"/>
          </a:p>
          <a:p>
            <a:r>
              <a:rPr lang="en-US" dirty="0"/>
              <a:t>With bagging, we</a:t>
            </a:r>
          </a:p>
          <a:p>
            <a:pPr lvl="1"/>
            <a:r>
              <a:rPr lang="en-US" dirty="0"/>
              <a:t>compute B different bootstrap samples</a:t>
            </a:r>
          </a:p>
          <a:p>
            <a:pPr lvl="1"/>
            <a:r>
              <a:rPr lang="en-US" dirty="0"/>
              <a:t>learn a predictor for each one</a:t>
            </a:r>
          </a:p>
          <a:p>
            <a:pPr lvl="1"/>
            <a:r>
              <a:rPr lang="en-US" dirty="0"/>
              <a:t>aggregate the predictors to form the target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88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9452-F29C-B59C-E8EB-11D6948A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73F08-3CCC-7483-BE35-11E86038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3809E-1025-57D2-0317-13B2DFCD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9951B-4E53-A9D6-CBAE-DCB9157A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04495"/>
            <a:ext cx="8138625" cy="455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9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EB5E-C013-9342-8B2B-2094E907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5A78-413B-701D-E2C7-29BD777E5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08D84-CD60-4BA5-8F6F-367793472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299F9-52B3-C46E-9B31-FC6CCDBB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7117"/>
            <a:ext cx="7772400" cy="487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AF0D-2ACB-7CA6-A674-ACE218A7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Decorrelate the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D549-307C-5A0C-4309-B54CDC20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2283E-2B33-EEA5-4C44-1B0CE412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Key: we’d like “diversity” in the trees we build, or further decorrelate the trees we build</a:t>
            </a:r>
          </a:p>
          <a:p>
            <a:r>
              <a:rPr lang="en-US" dirty="0"/>
              <a:t>Use random features in splitting the nodes!</a:t>
            </a:r>
          </a:p>
        </p:txBody>
      </p:sp>
    </p:spTree>
    <p:extLst>
      <p:ext uri="{BB962C8B-B14F-4D97-AF65-F5344CB8AC3E}">
        <p14:creationId xmlns:p14="http://schemas.microsoft.com/office/powerpoint/2010/main" val="2253399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1FEF-82BF-6AE5-C930-0873C02B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B9095-B2CD-C57D-D2D6-A706C38C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A1A97-5160-AD68-2342-21A586CB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reduce variance </a:t>
            </a:r>
          </a:p>
          <a:p>
            <a:pPr lvl="1"/>
            <a:r>
              <a:rPr lang="en-US" dirty="0"/>
              <a:t>Bagging can only do so much </a:t>
            </a:r>
          </a:p>
          <a:p>
            <a:pPr lvl="1"/>
            <a:r>
              <a:rPr lang="en-US" dirty="0"/>
              <a:t>Resampling training data</a:t>
            </a:r>
          </a:p>
          <a:p>
            <a:pPr lvl="1"/>
            <a:endParaRPr lang="en-US" dirty="0"/>
          </a:p>
          <a:p>
            <a:r>
              <a:rPr lang="en-US" dirty="0"/>
              <a:t>Random Forests: sample data &amp; features!</a:t>
            </a:r>
          </a:p>
          <a:p>
            <a:pPr lvl="1"/>
            <a:r>
              <a:rPr lang="en-US" dirty="0"/>
              <a:t>Sample S’ </a:t>
            </a:r>
          </a:p>
          <a:p>
            <a:pPr lvl="1"/>
            <a:r>
              <a:rPr lang="en-US" dirty="0"/>
              <a:t>Train DT</a:t>
            </a:r>
          </a:p>
          <a:p>
            <a:pPr lvl="2"/>
            <a:r>
              <a:rPr lang="en-US" dirty="0"/>
              <a:t>At each node, sample features </a:t>
            </a:r>
          </a:p>
          <a:p>
            <a:pPr lvl="1"/>
            <a:r>
              <a:rPr lang="en-US" dirty="0"/>
              <a:t>Average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69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Extension of bagging to sampling features</a:t>
            </a:r>
          </a:p>
          <a:p>
            <a:endParaRPr lang="en-US" dirty="0"/>
          </a:p>
          <a:p>
            <a:r>
              <a:rPr lang="en-US" dirty="0"/>
              <a:t>Generate bootstrap D’ from D</a:t>
            </a:r>
          </a:p>
          <a:p>
            <a:pPr lvl="1"/>
            <a:r>
              <a:rPr lang="en-US" dirty="0"/>
              <a:t>Train DT top-down on D’</a:t>
            </a:r>
          </a:p>
          <a:p>
            <a:pPr lvl="1"/>
            <a:r>
              <a:rPr lang="en-US" dirty="0"/>
              <a:t>Each node, sample subset of features for splitting</a:t>
            </a:r>
          </a:p>
          <a:p>
            <a:pPr lvl="2"/>
            <a:r>
              <a:rPr lang="en-US" dirty="0"/>
              <a:t>Can also sample a subset of splits as well</a:t>
            </a:r>
          </a:p>
          <a:p>
            <a:pPr lvl="2"/>
            <a:endParaRPr lang="en-US" dirty="0"/>
          </a:p>
          <a:p>
            <a:r>
              <a:rPr lang="en-US" dirty="0"/>
              <a:t>Average predictions of all DTs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3229" y="6277302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“Random Forests – Random Features” [Leo </a:t>
            </a:r>
            <a:r>
              <a:rPr lang="en-US" sz="1600" dirty="0" err="1"/>
              <a:t>Breiman</a:t>
            </a:r>
            <a:r>
              <a:rPr lang="en-US" sz="1600" dirty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http://oz.berkeley.edu/~breiman/random-forests.pdf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645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8D82-A339-2AEC-D776-6D4C4EFA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random forest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F11AD-C77A-ABD0-7D24-CACA38FE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38C98-0EA7-3DB7-F357-16398AE28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158" y="1565275"/>
            <a:ext cx="6508372" cy="455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Arrow 5"/>
          <p:cNvSpPr/>
          <p:nvPr/>
        </p:nvSpPr>
        <p:spPr>
          <a:xfrm rot="5400000">
            <a:off x="-210819" y="2444774"/>
            <a:ext cx="4725462" cy="544154"/>
          </a:xfrm>
          <a:prstGeom prst="leftArrow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Better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0369" y="5445416"/>
            <a:ext cx="411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performance over many datasets</a:t>
            </a:r>
          </a:p>
          <a:p>
            <a:r>
              <a:rPr lang="en-US" dirty="0"/>
              <a:t>Random Forests perform the best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37" y="305276"/>
            <a:ext cx="7723783" cy="52023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7986" y="6233867"/>
            <a:ext cx="60437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“An Empirical Evaluation of Supervised Learning in High Dimensions”</a:t>
            </a:r>
          </a:p>
          <a:p>
            <a:r>
              <a:rPr lang="en-US" sz="1600" dirty="0" err="1"/>
              <a:t>Caruana</a:t>
            </a:r>
            <a:r>
              <a:rPr lang="en-US" sz="1600" dirty="0"/>
              <a:t>, </a:t>
            </a:r>
            <a:r>
              <a:rPr lang="en-US" sz="1600" dirty="0" err="1"/>
              <a:t>Karampatziakis</a:t>
            </a:r>
            <a:r>
              <a:rPr lang="en-US" sz="1600" dirty="0"/>
              <a:t> &amp; </a:t>
            </a:r>
            <a:r>
              <a:rPr lang="en-US" sz="1600" dirty="0" err="1"/>
              <a:t>Yessenalina</a:t>
            </a:r>
            <a:r>
              <a:rPr lang="en-US" sz="1600" dirty="0"/>
              <a:t>, ICML 2008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66896" y="631807"/>
            <a:ext cx="4706174" cy="676936"/>
          </a:xfrm>
          <a:prstGeom prst="roundRect">
            <a:avLst/>
          </a:prstGeom>
          <a:noFill/>
          <a:ln w="38100">
            <a:solidFill>
              <a:srgbClr val="8140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33176" y="1083098"/>
            <a:ext cx="64469" cy="2926938"/>
          </a:xfrm>
          <a:prstGeom prst="straightConnector1">
            <a:avLst/>
          </a:prstGeom>
          <a:grpFill/>
          <a:ln w="25400">
            <a:solidFill>
              <a:srgbClr val="81403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46129" y="3952014"/>
            <a:ext cx="2248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14032"/>
                </a:solidFill>
              </a:rPr>
              <a:t>Random Forests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4566896" y="4182847"/>
            <a:ext cx="1579232" cy="536361"/>
          </a:xfrm>
          <a:prstGeom prst="straightConnector1">
            <a:avLst/>
          </a:prstGeom>
          <a:grpFill/>
          <a:ln w="25400">
            <a:solidFill>
              <a:srgbClr val="81403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1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7A73-F277-58AF-C046-44B18F46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based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6283A-B358-71E2-4FE8-9DA06E55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5C98B-D784-50C8-4352-9E1B98618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the input space into a number of simple regions</a:t>
            </a:r>
          </a:p>
          <a:p>
            <a:r>
              <a:rPr lang="en-US" dirty="0"/>
              <a:t>Use simple prediction rules in each region</a:t>
            </a:r>
          </a:p>
        </p:txBody>
      </p:sp>
    </p:spTree>
    <p:extLst>
      <p:ext uri="{BB962C8B-B14F-4D97-AF65-F5344CB8AC3E}">
        <p14:creationId xmlns:p14="http://schemas.microsoft.com/office/powerpoint/2010/main" val="2628881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A34F9-B5F4-8648-9046-9D58FCB7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Boosting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dirty="0"/>
              <a:t>STAT 37710 / CMSC 35400 / CAAM 37710</a:t>
            </a:r>
            <a:br>
              <a:rPr lang="en-US" sz="3200" dirty="0"/>
            </a:br>
            <a:r>
              <a:rPr lang="en-US" sz="3200" dirty="0"/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4791-A6B4-1C49-B53F-4A6E01912E01}"/>
              </a:ext>
            </a:extLst>
          </p:cNvPr>
          <p:cNvSpPr/>
          <p:nvPr/>
        </p:nvSpPr>
        <p:spPr>
          <a:xfrm>
            <a:off x="3048000" y="471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Cong Ma</a:t>
            </a:r>
          </a:p>
        </p:txBody>
      </p:sp>
    </p:spTree>
    <p:extLst>
      <p:ext uri="{BB962C8B-B14F-4D97-AF65-F5344CB8AC3E}">
        <p14:creationId xmlns:p14="http://schemas.microsoft.com/office/powerpoint/2010/main" val="346996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2229-D3C4-6A56-9FD6-33BBEBB4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for binary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F43304-14CC-4997-1413-E80D9102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939A51-91C4-D591-7C24-9867C0F0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Purpose of Boosting: </a:t>
            </a:r>
            <a:r>
              <a:rPr lang="en-US" dirty="0">
                <a:effectLst/>
                <a:latin typeface="Arial" panose="020B0604020202020204" pitchFamily="34" charset="0"/>
              </a:rPr>
              <a:t>sequentially apply the weak classification algorithm to repeatedly modified versions of the data, thereby producing a sequence of weak classifiers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CB512-EC7F-DE6D-D8CF-B4A813F9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04494"/>
            <a:ext cx="10239703" cy="35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64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2BC0-112C-0B45-0F18-97DC194F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learner to strong learner?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4B1157-2661-5228-65B7-EDC7C3C2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6E4CE-ED5D-323E-06E0-57ABA5AC9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678" y="1516156"/>
            <a:ext cx="10205180" cy="4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87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1FA8-23D2-11B3-D621-A33E8AA3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for AdaBoost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940A9-8317-2B04-B4DE-9B866A70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8EEEE-BFAF-3503-703D-AA13F213F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8FE62-7318-820C-9A01-B42292C6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627" y="1704561"/>
            <a:ext cx="5452241" cy="43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1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59" y="288635"/>
            <a:ext cx="8474253" cy="5114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6516" y="5531918"/>
            <a:ext cx="8255280" cy="584776"/>
          </a:xfrm>
          <a:prstGeom prst="rect">
            <a:avLst/>
          </a:prstGeom>
          <a:solidFill>
            <a:schemeClr val="accent4">
              <a:lumMod val="20000"/>
              <a:lumOff val="80000"/>
              <a:alpha val="95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Theorem: </a:t>
            </a:r>
            <a:r>
              <a:rPr lang="en-US" sz="3200" dirty="0"/>
              <a:t>training error drops exponentially fast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9597" y="6353960"/>
            <a:ext cx="5691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http://rob.schapire.net/papers/explaining-adaboost.pdf</a:t>
            </a:r>
            <a:r>
              <a:rPr lang="en-US" sz="12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56699" y="2035300"/>
            <a:ext cx="2191447" cy="348660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12984" y="2494139"/>
            <a:ext cx="1747210" cy="609005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22449" y="3215640"/>
            <a:ext cx="3052154" cy="636043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48526" y="4451373"/>
            <a:ext cx="2487169" cy="80341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171475" y="1120690"/>
            <a:ext cx="3710519" cy="51911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734770" y="604548"/>
            <a:ext cx="2698971" cy="304457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3379" y="580580"/>
            <a:ext cx="260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Initial Distribution of Data</a:t>
            </a:r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 flipV="1">
            <a:off x="5569815" y="756776"/>
            <a:ext cx="1623564" cy="847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46925" y="1201667"/>
            <a:ext cx="130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Train model</a:t>
            </a: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6023360" y="1377863"/>
            <a:ext cx="1623564" cy="847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75430" y="2004588"/>
            <a:ext cx="155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Error of model</a:t>
            </a: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7482547" y="2189254"/>
            <a:ext cx="89288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59172" y="2624250"/>
            <a:ext cx="208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Coefficient of model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4809246" y="2808916"/>
            <a:ext cx="21499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22136" y="3364361"/>
            <a:ext cx="204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Update Distribution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>
          <a:xfrm flipH="1">
            <a:off x="7826975" y="3549027"/>
            <a:ext cx="49516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77073" y="4669036"/>
            <a:ext cx="142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Final average</a:t>
            </a: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7482548" y="4853702"/>
            <a:ext cx="89452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54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2" grpId="0"/>
      <p:bldP spid="16" grpId="0"/>
      <p:bldP spid="18" grpId="0"/>
      <p:bldP spid="21" grpId="0"/>
      <p:bldP spid="25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1658-BE54-E05D-7ECC-B4DCCD39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fits an additive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47174-AB2C-EBFE-68D8-F9D92A81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8F576-21AF-6612-F048-08B19D7F6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45" y="1575918"/>
            <a:ext cx="10392937" cy="42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2F48B-B1A6-E326-360F-367F745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5522B-5BA5-77AD-E4C1-A38C84DA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AEDFA-E165-AB51-465D-869BBFD7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3" y="513332"/>
            <a:ext cx="9710854" cy="2236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B5EB3-4D59-6E26-A3FC-8F446E0C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62" y="2979892"/>
            <a:ext cx="6960475" cy="3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FBC8-6F26-E7A2-C7E7-1EF8FF2C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for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8BDFA-8269-8D2C-A7E1-1409541C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AF953-EF6F-2A17-22D6-437F5D695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95FA1-8266-69E7-727B-BCD12269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495"/>
            <a:ext cx="4215524" cy="795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FA97B-259C-FDC3-F987-16F5E340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83" y="3429000"/>
            <a:ext cx="8787425" cy="19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86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E6BE-E37C-1F0B-D366-09C50493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with exponential loss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DA1F2-6CFA-8BA6-BF55-E975DBEC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9C0F1-8AB6-2D52-3043-C2EB6807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CF2DF-9DF3-9FF7-9CB2-C759BC7C9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495"/>
            <a:ext cx="66040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0C673-AE0B-A7F0-3D2E-BFE2D31A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864130"/>
            <a:ext cx="6489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74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7E26-5E60-F2CB-7BE8-8A233711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boosting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10DD8-2F2F-C4BE-5B5E-8D1461FD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851FE-E473-7551-C2D2-1FB5E4428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AdaBoost can be understood as a procedure for greedily minimizing the exponential loss over T rounds: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Why?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302CAF-BA7E-2A7F-07B3-07CC1BDE2C14}"/>
              </a:ext>
            </a:extLst>
          </p:cNvPr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https://www.stat.berkeley.edu/~breiman/games.pdf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2F347-D2D6-9062-29A4-4BB92BA6C042}"/>
              </a:ext>
            </a:extLst>
          </p:cNvPr>
          <p:cNvSpPr txBox="1"/>
          <p:nvPr/>
        </p:nvSpPr>
        <p:spPr>
          <a:xfrm>
            <a:off x="293096" y="6215396"/>
            <a:ext cx="53580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“Prediction games and arcing classifiers”</a:t>
            </a:r>
            <a:r>
              <a:rPr lang="en-US" sz="1600" dirty="0"/>
              <a:t> [Leo </a:t>
            </a:r>
            <a:r>
              <a:rPr lang="en-US" sz="1600" dirty="0" err="1"/>
              <a:t>Breiman</a:t>
            </a:r>
            <a:r>
              <a:rPr lang="en-US" sz="1600" dirty="0"/>
              <a:t>, 1999]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E6B5E8-6673-BA77-2CE0-3D5BD9D5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66" y="2915920"/>
            <a:ext cx="37084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A6C01-C3B4-B083-F26C-8A5793913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450" y="2654597"/>
            <a:ext cx="2654300" cy="901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ED2DC2-8BA7-101F-3ACB-A12801B8C2AD}"/>
              </a:ext>
            </a:extLst>
          </p:cNvPr>
          <p:cNvSpPr/>
          <p:nvPr/>
        </p:nvSpPr>
        <p:spPr>
          <a:xfrm>
            <a:off x="6063782" y="2843837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274267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253-3957-174D-B759-B5D4DDD4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feature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F4C05-CE63-5E48-9C21-8EB5600D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E930-CCF8-A14C-953E-613D948AA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based on (a sequence of) decision rules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328B9-594D-A03E-7B50-61DC209C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53" y="2400588"/>
            <a:ext cx="8213481" cy="36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36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9F3AA-AC53-78EA-38B6-B9BF50C7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7A222-7FBF-F8D9-CD2A-69AA0064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40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490A310-F398-A8B2-C3DC-D779A8DB7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the first classifier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Update at round t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394490-87D5-06BE-3968-CE34D60B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43" y="2269798"/>
            <a:ext cx="8226713" cy="799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E6376-C8D5-9F83-33D5-F730C4278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4014760"/>
            <a:ext cx="2583410" cy="772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8ADB68-1C75-B683-6B9F-FE33A8C9E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99" y="4867554"/>
            <a:ext cx="6303819" cy="172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5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D7A96-6CDD-658B-451E-EE3292FD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5D83B-4B35-5EBE-FD23-FF44CA1F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417D9-CD55-1134-DD09-4DAA2536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Correcting the label for misclassified points </a:t>
            </a:r>
          </a:p>
          <a:p>
            <a:pPr lvl="1"/>
            <a:r>
              <a:rPr lang="en-US" dirty="0"/>
              <a:t>Giving those points higher weights when training classifier in future iterations</a:t>
            </a:r>
          </a:p>
          <a:p>
            <a:endParaRPr lang="en-US" dirty="0"/>
          </a:p>
          <a:p>
            <a:r>
              <a:rPr lang="en-US" dirty="0"/>
              <a:t>We will solve h and 𝛼 separately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7A548-CADF-D931-BA2B-BF109CDC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1746530"/>
            <a:ext cx="74803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1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E220-F6C4-CE75-62AE-B6C97C3A0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63982-97A7-03D4-61DD-1FDD2DCD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24322-9450-AC2E-E3F5-9AA74DF08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𝛼,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638F9-D472-65BB-B793-177856895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86" y="1542150"/>
            <a:ext cx="5054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05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1797-BA74-C8E2-3F07-88DB9426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𝛼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8D96F-5DDA-CD15-8B8D-391E67AF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73EC9-D9B1-3280-C5C8-8433BA2D2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solve for 𝛼</a:t>
            </a:r>
          </a:p>
        </p:txBody>
      </p:sp>
    </p:spTree>
    <p:extLst>
      <p:ext uri="{BB962C8B-B14F-4D97-AF65-F5344CB8AC3E}">
        <p14:creationId xmlns:p14="http://schemas.microsoft.com/office/powerpoint/2010/main" val="63617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79379-E99E-5C85-6102-DA19F0F7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 weight update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B6FC8-CFF7-7F05-4F6E-C79C2145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A5112-F3E8-1CBA-781C-40F5E99F1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Putting things together,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Therefore, weights for next round 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3CDC9-7B58-45DF-31E2-397ADE8F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365566"/>
            <a:ext cx="100457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C112DB-2B59-10E2-5E38-9AE43942C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4948797"/>
            <a:ext cx="5981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76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2E895-33EF-664C-78D3-F42F7E8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care about exponential loss?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1B8EC-1304-3909-0269-40BDA48D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1CA1C-6C46-761D-A65A-F8C7D55A4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Fisher consistent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1A847-EBE6-CBDF-7BCA-CE8CAF00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5019"/>
            <a:ext cx="7175133" cy="14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2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C3B6-B9C0-2BEC-0C84-3A410E66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00866-2948-CB42-0E16-64E54122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351D5-EEA9-A1FA-7B3E-E8D0BF69D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 generic loss function</a:t>
            </a:r>
          </a:p>
          <a:p>
            <a:pPr lvl="1"/>
            <a:r>
              <a:rPr lang="en-US" dirty="0"/>
              <a:t>E.g. squared loss, exponential loss</a:t>
            </a:r>
          </a:p>
          <a:p>
            <a:pPr lvl="1"/>
            <a:endParaRPr lang="en-US" dirty="0"/>
          </a:p>
          <a:p>
            <a:r>
              <a:rPr lang="en-US" dirty="0"/>
              <a:t>Given current predictor	    , we aim to find new predictor h(x) so that the sum 		         pushes the loss towards its minimum as quickly as possible</a:t>
            </a:r>
          </a:p>
          <a:p>
            <a:endParaRPr lang="en-US" dirty="0"/>
          </a:p>
          <a:p>
            <a:r>
              <a:rPr lang="en-US" dirty="0"/>
              <a:t>Gradient boosting: choose h in the direction of the negative gradient of the loss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41870-4AE6-BCD2-1339-7C450AA7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357" y="3034145"/>
            <a:ext cx="977900" cy="38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51570-155F-F10D-F118-D77A0875D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445" y="3517432"/>
            <a:ext cx="1943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19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8575-9A05-A5AD-3F32-3E45D63F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42F4B-D62A-6850-50C8-C5A3924A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71206-C53E-9E87-B0FA-58EEA002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4495"/>
            <a:ext cx="6213764" cy="45512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Fit a model to the negative gradients </a:t>
            </a:r>
          </a:p>
          <a:p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is a python package for “extreme” gradient boosting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Folk wisdom: knowing logistic regression and </a:t>
            </a:r>
            <a:r>
              <a:rPr lang="en-US" dirty="0" err="1"/>
              <a:t>XGBoost</a:t>
            </a:r>
            <a:r>
              <a:rPr lang="en-US" dirty="0"/>
              <a:t> gets you 95% of the way to a winning Kaggle submission for most competitions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State-of-the-art prediction performance</a:t>
            </a:r>
          </a:p>
          <a:p>
            <a:pPr lvl="2"/>
            <a:r>
              <a:rPr lang="en-US" dirty="0"/>
              <a:t>Won Netflix Challenge</a:t>
            </a:r>
          </a:p>
          <a:p>
            <a:pPr lvl="2"/>
            <a:r>
              <a:rPr lang="en-US" dirty="0"/>
              <a:t>Won numerous KDD Cups</a:t>
            </a:r>
          </a:p>
          <a:p>
            <a:pPr lvl="2"/>
            <a:r>
              <a:rPr lang="en-US" dirty="0"/>
              <a:t>Industry standard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E3085-8156-800B-7F4B-0D02D198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62" y="1504202"/>
            <a:ext cx="4300779" cy="47518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16DAA0-8EBD-F57A-67EE-A8B1963B3893}"/>
              </a:ext>
            </a:extLst>
          </p:cNvPr>
          <p:cNvSpPr/>
          <p:nvPr/>
        </p:nvSpPr>
        <p:spPr>
          <a:xfrm>
            <a:off x="180263" y="6436717"/>
            <a:ext cx="4957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Willett &amp; Chen (2020). “</a:t>
            </a:r>
            <a:r>
              <a:rPr lang="en-US" sz="1600" dirty="0">
                <a:hlinkClick r:id="rId3"/>
              </a:rPr>
              <a:t>CMSC 35400: Machine Learning</a:t>
            </a:r>
            <a:r>
              <a:rPr lang="en-US" sz="16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4159178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47742" y="336207"/>
          <a:ext cx="8504307" cy="4014977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45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7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0538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Minimize Bias?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Minimize Variance?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  <a:r>
                        <a:rPr lang="en-US" baseline="0" dirty="0"/>
                        <a:t> Comments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483">
                <a:tc>
                  <a:txBody>
                    <a:bodyPr/>
                    <a:lstStyle/>
                    <a:p>
                      <a:r>
                        <a:rPr lang="en-US" dirty="0"/>
                        <a:t>Bagging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 class. (Deep DTs)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</a:t>
                      </a:r>
                      <a:r>
                        <a:rPr lang="en-US" baseline="0" dirty="0"/>
                        <a:t> aggregation (resampling training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</a:t>
                      </a:r>
                      <a:r>
                        <a:rPr lang="en-US" baseline="0" dirty="0"/>
                        <a:t> not work for simple models.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31">
                <a:tc>
                  <a:txBody>
                    <a:bodyPr/>
                    <a:lstStyle/>
                    <a:p>
                      <a:r>
                        <a:rPr lang="en-US" dirty="0"/>
                        <a:t>Random Forests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model class.</a:t>
                      </a:r>
                    </a:p>
                    <a:p>
                      <a:r>
                        <a:rPr lang="en-US" dirty="0"/>
                        <a:t>(Deep DTs)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Bootstrap aggregation</a:t>
                      </a:r>
                    </a:p>
                    <a:p>
                      <a:r>
                        <a:rPr lang="en-US" dirty="0"/>
                        <a:t>+ bootstrapping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for decision trees.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525">
                <a:tc>
                  <a:txBody>
                    <a:bodyPr/>
                    <a:lstStyle/>
                    <a:p>
                      <a:r>
                        <a:rPr lang="en-US" dirty="0"/>
                        <a:t>Gradient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Boosting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 </a:t>
                      </a:r>
                      <a:r>
                        <a:rPr lang="en-US" baseline="0" dirty="0"/>
                        <a:t>training performance.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model class.</a:t>
                      </a:r>
                    </a:p>
                    <a:p>
                      <a:r>
                        <a:rPr lang="en-US" dirty="0"/>
                        <a:t>(Shallow DTs)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Determines which model to add at run-time.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991">
                <a:tc>
                  <a:txBody>
                    <a:bodyPr/>
                    <a:lstStyle/>
                    <a:p>
                      <a:r>
                        <a:rPr lang="en-US" dirty="0"/>
                        <a:t>Ensemble Selection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</a:t>
                      </a:r>
                      <a:r>
                        <a:rPr lang="en-US" baseline="0" dirty="0"/>
                        <a:t> validation performance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 validation</a:t>
                      </a:r>
                      <a:r>
                        <a:rPr lang="en-US" baseline="0" dirty="0"/>
                        <a:t> performance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Pre-specified</a:t>
                      </a:r>
                      <a:r>
                        <a:rPr lang="en-US" baseline="0" dirty="0"/>
                        <a:t> dictionary of models learned on training set.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1200" y="4918583"/>
            <a:ext cx="8229600" cy="15938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State-of-the-art prediction performance</a:t>
            </a:r>
          </a:p>
          <a:p>
            <a:pPr lvl="1"/>
            <a:r>
              <a:rPr lang="en-US" dirty="0"/>
              <a:t>Won Netflix Challenge</a:t>
            </a:r>
          </a:p>
          <a:p>
            <a:pPr lvl="1"/>
            <a:r>
              <a:rPr lang="en-US" dirty="0"/>
              <a:t>Won numerous KDD Cups</a:t>
            </a:r>
          </a:p>
          <a:p>
            <a:pPr lvl="1"/>
            <a:r>
              <a:rPr lang="en-US" dirty="0"/>
              <a:t>Industry standard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897546" y="4362471"/>
            <a:ext cx="443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…and many other ensemble methods as well.</a:t>
            </a:r>
          </a:p>
        </p:txBody>
      </p:sp>
    </p:spTree>
    <p:extLst>
      <p:ext uri="{BB962C8B-B14F-4D97-AF65-F5344CB8AC3E}">
        <p14:creationId xmlns:p14="http://schemas.microsoft.com/office/powerpoint/2010/main" val="1643737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7244-1A3B-624F-B8DB-874821BA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acknowledgement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5B162-8CDD-EA45-B0CA-9F38CBA7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00AF2-F679-DB4F-941D-F6B962DE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Hastie et al. (2009). “The Elements of Statistical Learning” </a:t>
            </a:r>
          </a:p>
          <a:p>
            <a:pPr lvl="1"/>
            <a:r>
              <a:rPr lang="en-US" dirty="0"/>
              <a:t>Ch 10.1 , “Boosting Methods”</a:t>
            </a:r>
          </a:p>
          <a:p>
            <a:pPr lvl="1"/>
            <a:r>
              <a:rPr lang="en-US" dirty="0"/>
              <a:t>Ch 10.4,  “Exponential Loss and AdaBoost”</a:t>
            </a:r>
          </a:p>
          <a:p>
            <a:r>
              <a:rPr lang="en-US" dirty="0"/>
              <a:t>Willett &amp; Chen (2020). “</a:t>
            </a:r>
            <a:r>
              <a:rPr lang="en-US" dirty="0">
                <a:hlinkClick r:id="rId2"/>
              </a:rPr>
              <a:t>CMSC 35400: Machine Learning</a:t>
            </a:r>
            <a:r>
              <a:rPr lang="en-US" dirty="0"/>
              <a:t>” </a:t>
            </a:r>
          </a:p>
          <a:p>
            <a:r>
              <a:rPr lang="en-US" dirty="0"/>
              <a:t>Yue (2018). “</a:t>
            </a:r>
            <a:r>
              <a:rPr lang="en-US" dirty="0">
                <a:hlinkClick r:id="rId3"/>
              </a:rPr>
              <a:t>Machine Learning &amp; Data Mining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Lecture 5, “Decision Trees, Bagging &amp; Random Forests”</a:t>
            </a:r>
          </a:p>
          <a:p>
            <a:r>
              <a:rPr lang="en-US" dirty="0" err="1"/>
              <a:t>Schapire</a:t>
            </a:r>
            <a:r>
              <a:rPr lang="en-US" dirty="0"/>
              <a:t> (2013). “Explaining AdaBoost”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rob.schapire.net</a:t>
            </a:r>
            <a:r>
              <a:rPr lang="en-US" dirty="0"/>
              <a:t>/papers/explaining-</a:t>
            </a:r>
            <a:r>
              <a:rPr lang="en-US" dirty="0" err="1"/>
              <a:t>adaboost.pdf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36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2216-9D5D-6F74-9A33-00222F74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trees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3FC7B-AE95-6208-77AD-82AEAF294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BDEE2-6D2D-55A6-C2D4-8CE16D41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04B2D-4BB5-5A4B-F71F-ADC8B05E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860"/>
            <a:ext cx="6338777" cy="47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A54A-2A40-72C3-3264-B5AC5F4E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kern="1200" dirty="0">
                <a:latin typeface="+mj-lt"/>
                <a:ea typeface="+mj-ea"/>
                <a:cs typeface="+mj-cs"/>
              </a:rPr>
              <a:t>Goal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8000F26-623D-E912-6498-BCAC17133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1621"/>
            <a:ext cx="10515599" cy="42851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AC9AF-6354-6189-EE77-9ED024E1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6921296-5B04-C649-AFE0-5F6EDF5456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5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9139D-FFB2-71ED-62B9-27C964A2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C34E1-EC73-0164-CCE1-FF4ABE15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26" y="136525"/>
            <a:ext cx="9080205" cy="67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6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C9EF-2C15-055E-4B8A-1510B930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grow a regression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D3BFD5-68F6-8FEA-8EFA-D145F7DF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1B417-BE2C-9D24-AA0F-1F5C0E5E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50" y="2877879"/>
            <a:ext cx="10375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0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6DBF01-360A-543A-E7C6-5E9F4690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22653-CF22-D2FB-81CA-C856C4ED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60" y="-28934"/>
            <a:ext cx="9367284" cy="69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7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2949</Words>
  <Application>Microsoft Macintosh PowerPoint</Application>
  <PresentationFormat>Widescreen</PresentationFormat>
  <Paragraphs>613</Paragraphs>
  <Slides>49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System Font Regular</vt:lpstr>
      <vt:lpstr>Arial</vt:lpstr>
      <vt:lpstr>Calibri</vt:lpstr>
      <vt:lpstr>Open Sans</vt:lpstr>
      <vt:lpstr>Open Sans ExtraBold</vt:lpstr>
      <vt:lpstr>Source Sans Pro</vt:lpstr>
      <vt:lpstr>Source Sans Pro ExtraLight</vt:lpstr>
      <vt:lpstr>Source Sans Pro Light</vt:lpstr>
      <vt:lpstr>Wingdings</vt:lpstr>
      <vt:lpstr>Office Theme</vt:lpstr>
      <vt:lpstr>Overview of classical ML: classification methods and decision trees</vt:lpstr>
      <vt:lpstr>Outline</vt:lpstr>
      <vt:lpstr>Tree based methods</vt:lpstr>
      <vt:lpstr>Adaptive feature selection</vt:lpstr>
      <vt:lpstr>Regression trees</vt:lpstr>
      <vt:lpstr>Goal</vt:lpstr>
      <vt:lpstr>PowerPoint Presentation</vt:lpstr>
      <vt:lpstr>How to grow a regression tree</vt:lpstr>
      <vt:lpstr>PowerPoint Presentation</vt:lpstr>
      <vt:lpstr>Tree pruning</vt:lpstr>
      <vt:lpstr>PowerPoint Presentation</vt:lpstr>
      <vt:lpstr>Classification tree </vt:lpstr>
      <vt:lpstr>PowerPoint Presentation</vt:lpstr>
      <vt:lpstr>PowerPoint Presentation</vt:lpstr>
      <vt:lpstr>STAT 37710 / CMSC 35400 / CAAM 37710 Machine Learning</vt:lpstr>
      <vt:lpstr>Recall: decision trees</vt:lpstr>
      <vt:lpstr>How to improve decision trees?</vt:lpstr>
      <vt:lpstr>Average over multiple different datasets</vt:lpstr>
      <vt:lpstr>Bagging</vt:lpstr>
      <vt:lpstr>Bagging = Bootstrap Aggregating</vt:lpstr>
      <vt:lpstr>Bagged trees</vt:lpstr>
      <vt:lpstr>Aggregating weak predictors</vt:lpstr>
      <vt:lpstr>Bootstrap</vt:lpstr>
      <vt:lpstr>Bagging</vt:lpstr>
      <vt:lpstr>Decorrelate the trees</vt:lpstr>
      <vt:lpstr>Random Forests</vt:lpstr>
      <vt:lpstr>Random Forests</vt:lpstr>
      <vt:lpstr>Algorithm for random forest </vt:lpstr>
      <vt:lpstr>PowerPoint Presentation</vt:lpstr>
      <vt:lpstr>STAT 37710 / CMSC 35400 / CAAM 37710 Machine Learning</vt:lpstr>
      <vt:lpstr>AdaBoost for binary classification</vt:lpstr>
      <vt:lpstr>Weak learner to strong learner?</vt:lpstr>
      <vt:lpstr>Figure for AdaBoost</vt:lpstr>
      <vt:lpstr>PowerPoint Presentation</vt:lpstr>
      <vt:lpstr>Boosting fits an additive model</vt:lpstr>
      <vt:lpstr>PowerPoint Presentation</vt:lpstr>
      <vt:lpstr>Boosting for regression</vt:lpstr>
      <vt:lpstr>AdaBoost with exponential loss</vt:lpstr>
      <vt:lpstr>Why does boosting work?</vt:lpstr>
      <vt:lpstr>Interpretation of Adaboost</vt:lpstr>
      <vt:lpstr>Interpretation of Adaboost</vt:lpstr>
      <vt:lpstr>Solving for h</vt:lpstr>
      <vt:lpstr>Solving for 𝛼 </vt:lpstr>
      <vt:lpstr>AdaBoost weight update</vt:lpstr>
      <vt:lpstr>Why do we care about exponential loss?</vt:lpstr>
      <vt:lpstr>Gradient boosting</vt:lpstr>
      <vt:lpstr>Gradient boosting</vt:lpstr>
      <vt:lpstr>PowerPoint Presentation</vt:lpstr>
      <vt:lpstr>References &amp; 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35401-2: Topics in Machine Learning Interactive Learning Systems</dc:title>
  <dc:creator>Yuxin Chen</dc:creator>
  <cp:lastModifiedBy>Cong MA</cp:lastModifiedBy>
  <cp:revision>389</cp:revision>
  <cp:lastPrinted>2020-01-03T01:44:53Z</cp:lastPrinted>
  <dcterms:created xsi:type="dcterms:W3CDTF">2020-01-02T21:24:52Z</dcterms:created>
  <dcterms:modified xsi:type="dcterms:W3CDTF">2024-03-10T19:40:46Z</dcterms:modified>
</cp:coreProperties>
</file>